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3abddcd6b574ffc" /><Relationship Type="http://schemas.openxmlformats.org/officeDocument/2006/relationships/extended-properties" Target="/docProps/app.xml" Id="R53b6fa5755a54261" /><Relationship Type="http://schemas.openxmlformats.org/officeDocument/2006/relationships/officeDocument" Target="/ppt/presentation.xml" Id="Rb3d7e42c23a0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ccc753f3e4142"/>
  </p:sldMasterIdLst>
  <p:notesMasterIdLst>
    <p:notesMasterId xmlns:r="http://schemas.openxmlformats.org/officeDocument/2006/relationships" r:id="R224218b75c924a88"/>
  </p:notesMasterIdLst>
  <p:sldIdLst>
    <p:sldId xmlns:r="http://schemas.openxmlformats.org/officeDocument/2006/relationships" id="256" r:id="R8228ad6431754c8b"/>
    <p:sldId xmlns:r="http://schemas.openxmlformats.org/officeDocument/2006/relationships" id="257" r:id="R6446991448f24b64"/>
    <p:sldId xmlns:r="http://schemas.openxmlformats.org/officeDocument/2006/relationships" id="258" r:id="Rd7dea7b16f1b40dc"/>
    <p:sldId xmlns:r="http://schemas.openxmlformats.org/officeDocument/2006/relationships" id="259" r:id="Rc577b5f715744009"/>
    <p:sldId xmlns:r="http://schemas.openxmlformats.org/officeDocument/2006/relationships" id="260" r:id="R97551adba6d74bd7"/>
    <p:sldId xmlns:r="http://schemas.openxmlformats.org/officeDocument/2006/relationships" id="261" r:id="R6fcc86d38a3c437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0e5c26c857d416f" /><Relationship Type="http://schemas.openxmlformats.org/officeDocument/2006/relationships/slideMaster" Target="/ppt/slideMasters/slideMaster1.xml" Id="R7e0ccc753f3e4142" /><Relationship Type="http://schemas.openxmlformats.org/officeDocument/2006/relationships/notesMaster" Target="/ppt/notesMasters/notesMaster1.xml" Id="R224218b75c924a88" /><Relationship Type="http://schemas.openxmlformats.org/officeDocument/2006/relationships/presProps" Target="/ppt/presProps.xml" Id="Re44f8acd32714ccf" /><Relationship Type="http://schemas.openxmlformats.org/officeDocument/2006/relationships/tableStyles" Target="/ppt/tableStyles.xml" Id="R4e429959079043b5" /><Relationship Type="http://schemas.openxmlformats.org/officeDocument/2006/relationships/slide" Target="/ppt/slides/slide1.xml" Id="R8228ad6431754c8b" /><Relationship Type="http://schemas.openxmlformats.org/officeDocument/2006/relationships/slide" Target="/ppt/slides/slide2.xml" Id="R6446991448f24b64" /><Relationship Type="http://schemas.openxmlformats.org/officeDocument/2006/relationships/slide" Target="/ppt/slides/slide3.xml" Id="Rd7dea7b16f1b40dc" /><Relationship Type="http://schemas.openxmlformats.org/officeDocument/2006/relationships/slide" Target="/ppt/slides/slide4.xml" Id="Rc577b5f715744009" /><Relationship Type="http://schemas.openxmlformats.org/officeDocument/2006/relationships/slide" Target="/ppt/slides/slide5.xml" Id="R97551adba6d74bd7" /><Relationship Type="http://schemas.openxmlformats.org/officeDocument/2006/relationships/slide" Target="/ppt/slides/slide6.xml" Id="R6fcc86d38a3c437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b949785bd9042b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bc27b7b22a74e15" /><Relationship Type="http://schemas.openxmlformats.org/officeDocument/2006/relationships/notesMaster" Target="/ppt/notesMasters/notesMaster1.xml" Id="R4eb0afed2c8f45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6a0a2eb80804861" /><Relationship Type="http://schemas.openxmlformats.org/officeDocument/2006/relationships/notesMaster" Target="/ppt/notesMasters/notesMaster1.xml" Id="Rbe4022df4d6a4dd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0a0e8eb61304a87" /><Relationship Type="http://schemas.openxmlformats.org/officeDocument/2006/relationships/notesMaster" Target="/ppt/notesMasters/notesMaster1.xml" Id="R8b14c23711c14eb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e3c72a8ffde484f" /><Relationship Type="http://schemas.openxmlformats.org/officeDocument/2006/relationships/notesMaster" Target="/ppt/notesMasters/notesMaster1.xml" Id="R28f3fb10bffe498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4cb4f3ca5084363" /><Relationship Type="http://schemas.openxmlformats.org/officeDocument/2006/relationships/notesMaster" Target="/ppt/notesMasters/notesMaster1.xml" Id="Rc02de612b7764e7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6ac1f7ac627461c" /><Relationship Type="http://schemas.openxmlformats.org/officeDocument/2006/relationships/notesMaster" Target="/ppt/notesMasters/notesMaster1.xml" Id="Rae4b4f08edd0432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Gesprächsunterlage vom 6. September 2026. Pilotangebot, kein allgemein verfügbares Standardprodukt. Titelmotiv: KI-generierte dekorative Illustration, keine Abbildung von Produkthardware.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Illustratives Problem zur Qualifizierung. Keine Behauptung über einen konkreten Kunden, keine gemessene Fehlerquote. Gemeinsam prüfen, ob vorhandene API, Dateiablage, Logs oder UI-Automation den Fall bereits ausreichend lösen.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Vorgeschlagener Pilotablauf. ForgeBridge besitzt Demonstrations-, Vertrags- und REST/MCP-Mechanik. ForgeHV ist ein optionaler Beobachtungsweg auf unterstützter und autorisierter Umgebung. Für beliebige Anwendungen sind Semantik und Ergebnisprüfung nicht automatisch vorhanden.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Eigener kontrollierter Live-Test vom 6. September 2026, keine Kundenreferenz oder Partnerschaft mit mpv. Quelle: eigener kontrollierter Live-Test vom 6. September 2026. Fünf PNGs mit exakt geprüften 8x6-RGB-Pixeln: drei Lehrbeispiele und je ein frisches REST-/MCP-Ergebnis. Explizite JSON-Anfragen, ein ausgewählter Endpunkt, begrenzte Ausgabeaktion. ForgeHV lieferte Endpunktmetadaten, keine allgemeine Protokollrekonstruktion. Eine vollständige ProcessInstanceV1 ist in diesem ausgewählten Pipe-Pfad nicht verfügbar.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Vorschlag zur individuellen Vereinbarung. Noch kein unterschriebener Auftrag und kein zugesagter Festpreis. Erst Machbarkeit prüfen, dann Umsetzung anbieten. Qualifizierung muss unterstützen: Windows-/Hardwarekonfiguration, Rechte, Testdaten, einfachere Alternativen und Abnahmekriterium. Keine Zusage zu produktivem unbeaufsichtigtem Betrieb, beliebiger Software, Sicherheitsattestation oder universeller Kompatibilität. Maschinenübergreifende Installation ist noch nicht belegt.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Ziel: fachliches Erstgespräch mit einem potenziellen Integrationspartner. Keine Behauptung über vorhandene Kundennachfrage. Kontakt stammt aus dem vom Nutzer eingerichteten Lazuri-Postfach.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87c34b8964bc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5bb37b7cbd74c49" /><Relationship Type="http://schemas.openxmlformats.org/officeDocument/2006/relationships/slideLayout" Target="/ppt/slideLayouts/slideLayout1.xml" Id="R931332f5f76747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332f5f76747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07012cac14e42" /><Relationship Type="http://schemas.openxmlformats.org/officeDocument/2006/relationships/image" Target="/ppt/media/image.png" Id="R52e2ecf1ef4f4685" /><Relationship Type="http://schemas.openxmlformats.org/officeDocument/2006/relationships/notesSlide" Target="/ppt/notesSlides/notesSlide1.xml" Id="R153495107798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ee34606c34984" /><Relationship Type="http://schemas.openxmlformats.org/officeDocument/2006/relationships/notesSlide" Target="/ppt/notesSlides/notesSlide2.xml" Id="R6a3fce48ab79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11e4667d4450" /><Relationship Type="http://schemas.openxmlformats.org/officeDocument/2006/relationships/notesSlide" Target="/ppt/notesSlides/notesSlide3.xml" Id="R68291f737dfe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b754e06a44bf" /><Relationship Type="http://schemas.openxmlformats.org/officeDocument/2006/relationships/notesSlide" Target="/ppt/notesSlides/notesSlide4.xml" Id="R15dc630d452b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ca45185a4ee6" /><Relationship Type="http://schemas.openxmlformats.org/officeDocument/2006/relationships/notesSlide" Target="/ppt/notesSlides/notesSlide5.xml" Id="Rf2c5904f26fa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71a7a2d74d4a" /><Relationship Type="http://schemas.openxmlformats.org/officeDocument/2006/relationships/notesSlide" Target="/ppt/notesSlides/notesSlide6.xml" Id="R7f898c61958a46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5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e2ecf1ef4f468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D4D225-EA02-4F82-BECB-9AF891E61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6286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7DD6C5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7DD6C5"/>
                </a:solidFill>
                <a:latin typeface="Arial"/>
                <a:ea typeface="Arial"/>
                <a:cs typeface="Arial"/>
              </a:rPr>
              <a:t>Lazuri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4AFA40-37E3-4923-BAA9-883295418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47875"/>
            <a:ext cx="7667625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275" b="1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F8FAF7"/>
                </a:solidFill>
                <a:latin typeface="Arial"/>
                <a:ea typeface="Arial"/>
                <a:cs typeface="Arial"/>
              </a:rPr>
              <a:t>Windows-Workflows</a:t>
            </a:r>
          </a:p>
          <a:p xmlns:a="http://schemas.openxmlformats.org/drawingml/2006/main">
            <a:pPr>
              <a:defRPr sz="4275" b="1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F8FAF7"/>
                </a:solidFill>
                <a:latin typeface="Arial"/>
                <a:ea typeface="Arial"/>
                <a:cs typeface="Arial"/>
              </a:rPr>
              <a:t>mit überprüfbarem</a:t>
            </a:r>
          </a:p>
          <a:p xmlns:a="http://schemas.openxmlformats.org/drawingml/2006/main">
            <a:pPr>
              <a:defRPr sz="4275" b="1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F8FAF7"/>
                </a:solidFill>
                <a:latin typeface="Arial"/>
                <a:ea typeface="Arial"/>
                <a:cs typeface="Arial"/>
              </a:rPr>
              <a:t>Ergebnis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017067-5C90-4D2E-9176-3E9E54021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7620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F8FAF7"/>
                </a:solidFill>
                <a:latin typeface="Arial"/>
                <a:ea typeface="Arial"/>
                <a:cs typeface="Arial"/>
              </a:rPr>
              <a:t>Betreute Integrationspiloten für Fachsoftware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01EB4C-D610-4BCE-86CD-F7CBD7298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24525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CAD7DB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CAD7DB"/>
                </a:solidFill>
                <a:latin typeface="Arial"/>
                <a:ea typeface="Arial"/>
                <a:cs typeface="Arial"/>
              </a:rPr>
              <a:t>Aydin Kesti</a:t>
            </a:r>
          </a:p>
          <a:p xmlns:a="http://schemas.openxmlformats.org/drawingml/2006/main">
            <a:pPr>
              <a:defRPr sz="1800" b="0">
                <a:solidFill>
                  <a:srgbClr val="CAD7DB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CAD7DB"/>
                </a:solidFill>
                <a:latin typeface="Arial"/>
                <a:ea typeface="Arial"/>
                <a:cs typeface="Arial"/>
              </a:rPr>
              <a:t>aydin@lazuri.ch</a:t>
            </a:r>
          </a:p>
        </p:txBody>
      </p:sp>
    </p:spTree>
    <p:extLst>
      <p:ext uri="{BB962C8B-B14F-4D97-AF65-F5344CB8AC3E}">
        <p14:creationId xmlns:p14="http://schemas.microsoft.com/office/powerpoint/2010/main" val="205800200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445B0B-629F-4832-9E1E-16D270BB9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Ein Export ist erst mit dem Ergebnis fertig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3C7B36-7363-4205-B8CA-CF3E5538E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4762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Die Anwendung meldet:</a:t>
            </a:r>
          </a:p>
          <a:p xmlns:a="http://schemas.openxmlformats.org/drawingml/2006/main">
            <a:pPr>
              <a:defRPr sz="300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„Export gestartet“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563619-E7BC-4494-8C8D-77332442B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24050"/>
            <a:ext cx="5095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Was der Folgeprozess wissen muss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9F4A81-520C-441C-B2F7-B53B87290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800350"/>
            <a:ext cx="5095875" cy="1857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Gehört die Datei zum richtigen Auftrag?</a:t>
            </a:r>
          </a:p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Enthält sie den aktuellen Datenstand?</a:t>
            </a:r>
          </a:p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Ist der Export vollständig?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FB2438-E376-4AC6-8794-B6CC4C743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00675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Geeigneter Pilotfall: ein wiederkehrender Ablauf mit unklarem Ergebnisstatus.</a:t>
            </a:r>
          </a:p>
        </p:txBody>
      </p:sp>
    </p:spTree>
    <p:extLst>
      <p:ext uri="{BB962C8B-B14F-4D97-AF65-F5344CB8AC3E}">
        <p14:creationId xmlns:p14="http://schemas.microsoft.com/office/powerpoint/2010/main" val="4842916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D5E02C-95D7-4A14-8B98-F640D49AC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Unser Vorgehen am konkreten Ablauf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A393EA-77F3-44E6-89B2-550482A4A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24025"/>
            <a:ext cx="76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8C0A20-7399-45E3-8A7C-DCA25F974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724025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Ablauf eingrenzen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801F22-14BE-43AB-8DA0-1DC8DAD3C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17170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Anwendung, Version und ein überprüfbares Ziel festlegen.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8221F2-C402-4076-870A-F2E5F0CBC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90825"/>
            <a:ext cx="76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40869A-444F-44F8-9A8D-F15C282D1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790825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Zugang untersuchen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77363C-93D4-4018-B39C-622B40EBB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23850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Vorhandene Schnittstellen zuerst. Tiefere Beobachtung bei Bedarf.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401038-1731-47FB-9C52-7422D1FB7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76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5DB1C4-3EBB-43D1-A856-0D8A973C1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857625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Operation anbinden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F826C3-59F1-46A3-8968-5A33D630C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30530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Parameter und zulässige Aktion festlegen, über REST oder MCP ausführen.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9258A6-A498-465E-B033-6C5793895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24425"/>
            <a:ext cx="76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980BDD-1CA4-452B-BFFE-EE6AA28E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924425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Ergebnis prüfen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0E02E0-4BE2-44BD-9442-31C4A5F84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537210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Die vereinbarte Datei oder den Datensatz unabhängig kontrollieren.</a:t>
            </a:r>
          </a:p>
        </p:txBody>
      </p:sp>
    </p:spTree>
    <p:extLst>
      <p:ext uri="{BB962C8B-B14F-4D97-AF65-F5344CB8AC3E}">
        <p14:creationId xmlns:p14="http://schemas.microsoft.com/office/powerpoint/2010/main" val="210909492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55BE7C-D1E1-486B-AD4D-594D961E8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Technischer Nachweis: mpv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CB4C33-9947-414B-8914-28D946930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38325"/>
            <a:ext cx="3524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8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118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09E9A0-5021-447C-8324-8582727A6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0025"/>
            <a:ext cx="476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geprüfte PNG-Ausgaben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9EE2F6-27DF-46BC-A83D-28A9178EF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72025"/>
            <a:ext cx="4762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3 Demonstrationen</a:t>
            </a:r>
          </a:p>
          <a:p xmlns:a="http://schemas.openxmlformats.org/drawingml/2006/main">
            <a:pPr>
              <a:defRPr sz="195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+ 1 REST-Aufruf</a:t>
            </a:r>
          </a:p>
          <a:p xmlns:a="http://schemas.openxmlformats.org/drawingml/2006/main">
            <a:pPr>
              <a:defRPr sz="195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+ 1 MCP-Aufruf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003010-8D17-42D0-9EAE-6E01DB333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1828800"/>
            <a:ext cx="5305425" cy="3429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ForgeHV ermittelte den Pipe-Endpunkt.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Vorgegebene Anfragen lieferten</a:t>
            </a:r>
          </a:p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eine begrenzte Aktionsvorlage.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Eine separate Prüfung verglich</a:t>
            </a:r>
          </a:p>
          <a:p xmlns:a="http://schemas.openxmlformats.org/drawingml/2006/main">
            <a:pPr>
              <a:defRPr sz="217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die tatsächlich erzeugten Bildpixel.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284562-72F9-4B0F-97AE-E061AD7D5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5505450"/>
            <a:ext cx="53054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Kontrollierter Testaufbau.</a:t>
            </a:r>
          </a:p>
          <a:p xmlns:a="http://schemas.openxmlformats.org/drawingml/2006/main">
            <a:pPr>
              <a:defRPr sz="1800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Eignung je Kundenanwendung prüfen.</a:t>
            </a:r>
          </a:p>
        </p:txBody>
      </p:sp>
    </p:spTree>
    <p:extLst>
      <p:ext uri="{BB962C8B-B14F-4D97-AF65-F5344CB8AC3E}">
        <p14:creationId xmlns:p14="http://schemas.microsoft.com/office/powerpoint/2010/main" val="15473672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D15204-E10D-4029-A5C9-865929B8B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Ein begrenzter Pilot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333613-400E-4846-B0ED-D1BC07F49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43100"/>
            <a:ext cx="5095875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Eine Anwendung</a:t>
            </a:r>
          </a:p>
          <a:p xmlns:a="http://schemas.openxmlformats.org/drawingml/2006/main">
            <a:pPr>
              <a:defRPr sz="31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Ein Ablauf</a:t>
            </a:r>
          </a:p>
          <a:p xmlns:a="http://schemas.openxmlformats.org/drawingml/2006/main">
            <a:pPr>
              <a:defRPr sz="3150" b="1">
                <a:solidFill>
                  <a:srgbClr val="087F7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87F76"/>
                </a:solidFill>
                <a:latin typeface="Arial"/>
                <a:ea typeface="Arial"/>
                <a:cs typeface="Arial"/>
              </a:rPr>
              <a:t>Ein vereinbartes Ergebnis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7A3200-3812-46CC-A1B1-B54079104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924050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2831"/>
                </a:solidFill>
                <a:latin typeface="Arial"/>
                <a:ea typeface="Arial"/>
                <a:cs typeface="Arial"/>
              </a:rPr>
              <a:t>Vorgesehene Lieferung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5B8BE5-41BE-4531-AA4A-2A7DA08AB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667000"/>
            <a:ext cx="4762500" cy="290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Machbarkeitsbefund mit Grenzen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02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Bei Eignung: ausführbarer Adapter</a:t>
            </a:r>
          </a:p>
          <a:p xmlns:a="http://schemas.openxmlformats.org/drawingml/2006/main">
            <a:pPr>
              <a:defRPr sz="202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mit vereinbarter Ergebnisprüfung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025" b="0">
                <a:solidFill>
                  <a:srgbClr val="10283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2831"/>
                </a:solidFill>
                <a:latin typeface="Arial"/>
                <a:ea typeface="Arial"/>
                <a:cs typeface="Arial"/>
              </a:rPr>
              <a:t>Dokumentierte Abnahme im Testsystem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74F2B4-EC6A-487A-A346-C8A2E5318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24525"/>
            <a:ext cx="108204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46606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46606A"/>
                </a:solidFill>
                <a:latin typeface="Arial"/>
                <a:ea typeface="Arial"/>
                <a:cs typeface="Arial"/>
              </a:rPr>
              <a:t>Umfang, Preis und Termin vereinbaren wir nach der technischen Qualifizierung.</a:t>
            </a:r>
          </a:p>
        </p:txBody>
      </p:sp>
    </p:spTree>
    <p:extLst>
      <p:ext uri="{BB962C8B-B14F-4D97-AF65-F5344CB8AC3E}">
        <p14:creationId xmlns:p14="http://schemas.microsoft.com/office/powerpoint/2010/main" val="29880534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82E06D-4645-43F9-8D32-5FA4B18BE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F8FAF7"/>
                </a:solidFill>
                <a:latin typeface="Arial"/>
                <a:ea typeface="Arial"/>
                <a:cs typeface="Arial"/>
              </a:rPr>
              <a:t>Ein konkreter Fall genügt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156ED9-F68C-4648-86F1-596074724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10820400" cy="1971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F8FAF7"/>
                </a:solidFill>
                <a:latin typeface="Arial"/>
                <a:ea typeface="Arial"/>
                <a:cs typeface="Arial"/>
              </a:rPr>
              <a:t>Welcher Windows-Ablauf bleibt</a:t>
            </a:r>
          </a:p>
          <a:p xmlns:a="http://schemas.openxmlformats.org/drawingml/2006/main">
            <a:pPr>
              <a:defRPr sz="3300" b="1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F8FAF7"/>
                </a:solidFill>
                <a:latin typeface="Arial"/>
                <a:ea typeface="Arial"/>
                <a:cs typeface="Arial"/>
              </a:rPr>
              <a:t>bei Ihnen oder Ihren Kunden</a:t>
            </a:r>
          </a:p>
          <a:p xmlns:a="http://schemas.openxmlformats.org/drawingml/2006/main">
            <a:pPr>
              <a:defRPr sz="3300" b="1">
                <a:solidFill>
                  <a:srgbClr val="F8FAF7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F8FAF7"/>
                </a:solidFill>
                <a:latin typeface="Arial"/>
                <a:ea typeface="Arial"/>
                <a:cs typeface="Arial"/>
              </a:rPr>
              <a:t>heute noch manuell?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F9B188-63F2-43AB-9DC5-2C49EED74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38675"/>
            <a:ext cx="108204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CAD7D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AD7DB"/>
                </a:solidFill>
                <a:latin typeface="Arial"/>
                <a:ea typeface="Arial"/>
                <a:cs typeface="Arial"/>
              </a:rPr>
              <a:t>Für ein erstes Gespräch reichen Anwendung, Version und Ablaufbeschreibung.</a:t>
            </a:r>
          </a:p>
          <a:p xmlns:a="http://schemas.openxmlformats.org/drawingml/2006/main">
            <a:pPr>
              <a:defRPr sz="1950" b="0">
                <a:solidFill>
                  <a:srgbClr val="CAD7D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CAD7DB"/>
                </a:solidFill>
                <a:latin typeface="Arial"/>
                <a:ea typeface="Arial"/>
                <a:cs typeface="Arial"/>
              </a:rPr>
              <a:t>Vertrauliche Daten sind dafür nicht nötig.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4DB70B-683D-48FD-BEED-7302DFDB2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4048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7DD6C5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DD6C5"/>
                </a:solidFill>
                <a:latin typeface="Arial"/>
                <a:ea typeface="Arial"/>
                <a:cs typeface="Arial"/>
              </a:rPr>
              <a:t>Aydin Kesti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D4DC8C-60E2-40A1-B5CE-71BE84E93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886450"/>
            <a:ext cx="50577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7DD6C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7DD6C5"/>
                </a:solidFill>
                <a:latin typeface="Arial"/>
                <a:ea typeface="Arial"/>
                <a:cs typeface="Arial"/>
              </a:rPr>
              <a:t>aydin@lazuri.ch</a:t>
            </a:r>
          </a:p>
        </p:txBody>
      </p:sp>
    </p:spTree>
    <p:extLst>
      <p:ext uri="{BB962C8B-B14F-4D97-AF65-F5344CB8AC3E}">
        <p14:creationId xmlns:p14="http://schemas.microsoft.com/office/powerpoint/2010/main" val="26829453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2026-09-06T15:22:16.1160000Z</dcterms:created>
  <dcterms:modified xsi:type="dcterms:W3CDTF">2026-09-06T15:22:16.1160000Z</dcterms:modified>
</coreProperties>
</file>